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A2521-C5FB-4544-9F97-61EE9F4F7273}" type="datetimeFigureOut">
              <a:rPr lang="cs-CZ" smtClean="0"/>
              <a:t>26.8.2013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B67E-FE75-4079-A4F7-155674E56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06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C90C-E967-49CF-A169-86C62DB513BB}" type="datetime1">
              <a:rPr lang="cs-CZ" smtClean="0"/>
              <a:t>26.8.2013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6EE-636D-44BB-8763-4713A4F33895}" type="datetime1">
              <a:rPr lang="cs-CZ" smtClean="0"/>
              <a:t>26.8.2013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F75D-0AD8-4D86-A6FF-CF897E5990FB}" type="datetime1">
              <a:rPr lang="cs-CZ" smtClean="0"/>
              <a:t>26.8.2013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D011-5464-4CB0-8A80-26389F1514D2}" type="datetime1">
              <a:rPr lang="cs-CZ" smtClean="0"/>
              <a:t>26.8.2013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E57-E282-4763-A227-DB1B9B040404}" type="datetime1">
              <a:rPr lang="cs-CZ" smtClean="0"/>
              <a:t>26.8.2013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5B1-6A01-4BBD-9E3B-46CBEAF00C52}" type="datetime1">
              <a:rPr lang="cs-CZ" smtClean="0"/>
              <a:t>26.8.2013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F3333-7B07-46DF-BF44-53E6D3959F3D}" type="datetime1">
              <a:rPr lang="cs-CZ" smtClean="0"/>
              <a:t>26.8.2013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5CE4-A4F9-458E-A76A-A1E49478CD20}" type="datetime1">
              <a:rPr lang="cs-CZ" smtClean="0"/>
              <a:t>26.8.2013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9C8C-00F3-40CB-89F4-52945EE4B503}" type="datetime1">
              <a:rPr lang="cs-CZ" smtClean="0"/>
              <a:t>26.8.2013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66BD-55A7-49D7-BF60-8ED0798D1323}" type="datetime1">
              <a:rPr lang="cs-CZ" smtClean="0"/>
              <a:t>26.8.2013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322-02B7-4DC5-AF1E-B60941984B4A}" type="datetime1">
              <a:rPr lang="cs-CZ" smtClean="0"/>
              <a:t>26.8.2013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6CEEFC-219A-4B40-8A8D-E7D3D114A2CA}" type="datetime1">
              <a:rPr lang="cs-CZ" smtClean="0"/>
              <a:t>26.8.2013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77CC8E-0D11-45F0-9F81-D8170202EDE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1484784"/>
            <a:ext cx="8280001" cy="8142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 dirty="0">
                <a:solidFill>
                  <a:srgbClr val="2300DC"/>
                </a:solidFill>
                <a:uFill>
                  <a:solidFill>
                    <a:srgbClr val="FF0000"/>
                  </a:solidFill>
                </a:uFill>
                <a:latin typeface="Arial Black" pitchFamily="34"/>
                <a:ea typeface="Arial Unicode MS" pitchFamily="2"/>
                <a:cs typeface="Tahoma" pitchFamily="2"/>
              </a:rPr>
              <a:t>JADERNÁ ENERGIE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5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Šipka doprava 22"/>
          <p:cNvSpPr/>
          <p:nvPr/>
        </p:nvSpPr>
        <p:spPr>
          <a:xfrm>
            <a:off x="46500" y="6051931"/>
            <a:ext cx="7586639" cy="76272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>
            <a:off x="2438881" y="4173624"/>
            <a:ext cx="5243404" cy="7804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46500" y="4532618"/>
            <a:ext cx="2392381" cy="153074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76256" y="72821"/>
            <a:ext cx="2075889" cy="369332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Franklin Gothic Book"/>
              </a:rPr>
              <a:t>JADERNÁ ENERGIE </a:t>
            </a:r>
            <a:endParaRPr lang="cs-CZ" sz="1800" b="1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  <p:sp>
        <p:nvSpPr>
          <p:cNvPr id="5" name="TextovéPole 5"/>
          <p:cNvSpPr txBox="1"/>
          <p:nvPr/>
        </p:nvSpPr>
        <p:spPr>
          <a:xfrm>
            <a:off x="36512" y="455823"/>
            <a:ext cx="9144000" cy="3477875"/>
          </a:xfrm>
          <a:prstGeom prst="rect">
            <a:avLst/>
          </a:prstGeom>
          <a:gradFill>
            <a:gsLst>
              <a:gs pos="0">
                <a:srgbClr val="FFE4C3"/>
              </a:gs>
              <a:gs pos="100000">
                <a:srgbClr val="FFBD56"/>
              </a:gs>
            </a:gsLst>
            <a:lin ang="5400000"/>
          </a:gradFill>
          <a:ln w="10003">
            <a:solidFill>
              <a:srgbClr val="F0A22E"/>
            </a:solidFill>
            <a:prstDash val="solid"/>
          </a:ln>
          <a:effectLst>
            <a:outerShdw dist="50804" dir="5400000" algn="tl">
              <a:srgbClr val="4E3B30">
                <a:alpha val="60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Atom se skládá z kladně nabitého jádra s protony a záporně nabitých částic (elektronů) v obalu.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Protony</a:t>
            </a:r>
            <a:r>
              <a:rPr lang="cs-CZ" sz="2200" b="1" i="0" u="none" strike="noStrike" kern="1200" cap="none" spc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jsou asi 1800 x těžší než elektrony.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baseline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Roku</a:t>
            </a: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 1932 byly objeveny v jádru atomu ještě další částice neutrony. Neutrony jsou bez náboje.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Protony a neutrony mají přibližně stejnou hmotnost</a:t>
            </a:r>
            <a:r>
              <a:rPr lang="cs-CZ" sz="2200" b="1" i="0" u="none" strike="noStrike" kern="1200" cap="none" spc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a mají společný název – nukleony.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baseline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Počet protonů a neutronů v jádře udává</a:t>
            </a: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 nukleové číslo.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Mají-li dva</a:t>
            </a:r>
            <a:r>
              <a:rPr lang="cs-CZ" sz="2200" b="1" i="0" u="none" strike="noStrike" kern="1200" cap="none" spc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atomy shodné protonové číslo, ale různé nukleové, nazývají se izotopy stejného prvku.</a:t>
            </a:r>
            <a:endParaRPr lang="cs-CZ" sz="22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500" y="3992921"/>
            <a:ext cx="193052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IZOTOP VODÍKU: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38881" y="4332563"/>
            <a:ext cx="5119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ATOM VODÍKU – 1 ELEKTRON + 1 PROTON </a:t>
            </a:r>
            <a:endParaRPr lang="cs-CZ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ál 6"/>
          <p:cNvSpPr/>
          <p:nvPr/>
        </p:nvSpPr>
        <p:spPr>
          <a:xfrm>
            <a:off x="7682285" y="3993153"/>
            <a:ext cx="1269860" cy="120680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8137195" y="4400479"/>
            <a:ext cx="360040" cy="36933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8093712" y="6063363"/>
            <a:ext cx="360040" cy="369332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8317215" y="6063363"/>
            <a:ext cx="360040" cy="36933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7633139" y="5651191"/>
            <a:ext cx="1368152" cy="120680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7914200" y="5026244"/>
            <a:ext cx="179512" cy="173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430932" y="4780562"/>
            <a:ext cx="179512" cy="173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8587499" y="5693985"/>
            <a:ext cx="179512" cy="173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46500" y="6276519"/>
            <a:ext cx="740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IZOTOP ATOMU VODÍKU – 1 ELEKTRON + 1 PROTON + 1 NEUTRON</a:t>
            </a:r>
            <a:endParaRPr lang="cs-CZ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ál 16"/>
          <p:cNvSpPr/>
          <p:nvPr/>
        </p:nvSpPr>
        <p:spPr>
          <a:xfrm>
            <a:off x="340668" y="5015064"/>
            <a:ext cx="360040" cy="36933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340668" y="5411396"/>
            <a:ext cx="360040" cy="369332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805618" y="4610643"/>
            <a:ext cx="124444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chemeClr val="bg1"/>
                </a:solidFill>
              </a:rPr>
              <a:t>ELEKTRON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chemeClr val="bg1"/>
                </a:solidFill>
              </a:rPr>
              <a:t>PROTON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chemeClr val="bg1"/>
                </a:solidFill>
              </a:rPr>
              <a:t>NEUTRON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6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4"/>
          <p:cNvSpPr txBox="1"/>
          <p:nvPr/>
        </p:nvSpPr>
        <p:spPr>
          <a:xfrm>
            <a:off x="7308304" y="242146"/>
            <a:ext cx="1638202" cy="369335"/>
          </a:xfrm>
          <a:prstGeom prst="rect">
            <a:avLst/>
          </a:prstGeom>
          <a:solidFill>
            <a:srgbClr val="FFFFFF"/>
          </a:solidFill>
          <a:ln w="25402">
            <a:solidFill>
              <a:srgbClr val="A5644E"/>
            </a:solidFill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1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RADIOAKTIVITA</a:t>
            </a:r>
          </a:p>
        </p:txBody>
      </p:sp>
      <p:sp>
        <p:nvSpPr>
          <p:cNvPr id="5" name="TextovéPole 5"/>
          <p:cNvSpPr txBox="1"/>
          <p:nvPr/>
        </p:nvSpPr>
        <p:spPr>
          <a:xfrm>
            <a:off x="395536" y="242146"/>
            <a:ext cx="5976664" cy="646330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Radioaktivita je samovolná schopnost přeměňovat jádra nestabilních atomů na jádra jiná, při vyzařování jaderného záření 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Radioaktivitu objevil roku 1896 </a:t>
            </a:r>
            <a:r>
              <a:rPr lang="cs-CZ" sz="22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Henri</a:t>
            </a: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Becquerel.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K objasnění  podstaty  podstatně přispěli francouzský fyzik </a:t>
            </a:r>
            <a:r>
              <a:rPr lang="cs-CZ" sz="22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Pierre</a:t>
            </a: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Curie a jeho žena Maria Curie-</a:t>
            </a:r>
            <a:r>
              <a:rPr lang="cs-CZ" sz="22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Sklodowská</a:t>
            </a: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Radioaktivita může být přirozená (důsledkem samovolného rozpadu jádra. Probíhá přirozeně v přírodě včetně tkání živých organizmů.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Umělá radioaktivita – způsobena rozpadem jádra vlivem  vnějšího podmětu jako je např. ostřelování částicemi. Taková radioaktivita v přírodě běžně neexistuje.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  <p:pic>
        <p:nvPicPr>
          <p:cNvPr id="1027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587" y="1700808"/>
            <a:ext cx="2334919" cy="383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4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4"/>
          <p:cNvSpPr txBox="1"/>
          <p:nvPr/>
        </p:nvSpPr>
        <p:spPr>
          <a:xfrm>
            <a:off x="5941640" y="59751"/>
            <a:ext cx="2808312" cy="369332"/>
          </a:xfrm>
          <a:prstGeom prst="rect">
            <a:avLst/>
          </a:prstGeom>
          <a:solidFill>
            <a:srgbClr val="FFFFFF"/>
          </a:solidFill>
          <a:ln w="25402">
            <a:solidFill>
              <a:srgbClr val="A5644E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Franklin Gothic Book"/>
              </a:rPr>
              <a:t>RADIOAKTIVITA - DRUHY</a:t>
            </a:r>
            <a:endParaRPr lang="cs-CZ" sz="1800" b="1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310377" y="3645024"/>
            <a:ext cx="1296144" cy="2096616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>
            <a:solidFill>
              <a:schemeClr val="tx1">
                <a:lumMod val="75000"/>
              </a:schemeClr>
            </a:solidFill>
          </a:ln>
          <a:scene3d>
            <a:camera prst="isometricOffAxis1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606521" y="3645024"/>
            <a:ext cx="1296144" cy="2144604"/>
          </a:xfrm>
          <a:prstGeom prst="rect">
            <a:avLst/>
          </a:prstGeom>
          <a:solidFill>
            <a:schemeClr val="tx1">
              <a:lumMod val="75000"/>
            </a:schemeClr>
          </a:solidFill>
          <a:ln w="57150">
            <a:solidFill>
              <a:schemeClr val="tx1">
                <a:lumMod val="75000"/>
              </a:schemeClr>
            </a:solidFill>
          </a:ln>
          <a:scene3d>
            <a:camera prst="isometricOffAxis1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798190" y="3645024"/>
            <a:ext cx="1296144" cy="21440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>
                <a:lumMod val="75000"/>
              </a:schemeClr>
            </a:solidFill>
          </a:ln>
          <a:scene3d>
            <a:camera prst="isometricOffAxis1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156176" y="3645024"/>
            <a:ext cx="1296144" cy="21446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>
                <a:lumMod val="75000"/>
              </a:schemeClr>
            </a:solidFill>
          </a:ln>
          <a:scene3d>
            <a:camera prst="isometricOffAxis1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1619672" y="3861048"/>
            <a:ext cx="1338777" cy="0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602485" y="4437112"/>
            <a:ext cx="1338777" cy="0"/>
          </a:xfrm>
          <a:prstGeom prst="straightConnector1">
            <a:avLst/>
          </a:prstGeom>
          <a:ln w="889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347864" y="4437112"/>
            <a:ext cx="949362" cy="0"/>
          </a:xfrm>
          <a:prstGeom prst="straightConnector1">
            <a:avLst/>
          </a:prstGeom>
          <a:ln w="889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1602485" y="4941168"/>
            <a:ext cx="1338777" cy="0"/>
          </a:xfrm>
          <a:prstGeom prst="straightConnector1">
            <a:avLst/>
          </a:prstGeom>
          <a:ln w="889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602484" y="5445224"/>
            <a:ext cx="1338777" cy="0"/>
          </a:xfrm>
          <a:prstGeom prst="straightConnector1">
            <a:avLst/>
          </a:prstGeom>
          <a:ln w="889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4572000" y="4941168"/>
            <a:ext cx="1000053" cy="0"/>
          </a:xfrm>
          <a:prstGeom prst="straightConnector1">
            <a:avLst/>
          </a:prstGeom>
          <a:ln w="889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3347864" y="4941168"/>
            <a:ext cx="997046" cy="0"/>
          </a:xfrm>
          <a:prstGeom prst="straightConnector1">
            <a:avLst/>
          </a:prstGeom>
          <a:ln w="889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796136" y="5417903"/>
            <a:ext cx="1114694" cy="0"/>
          </a:xfrm>
          <a:prstGeom prst="straightConnector1">
            <a:avLst/>
          </a:prstGeom>
          <a:ln w="889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572000" y="5417903"/>
            <a:ext cx="1073423" cy="0"/>
          </a:xfrm>
          <a:prstGeom prst="straightConnector1">
            <a:avLst/>
          </a:prstGeom>
          <a:ln w="889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347864" y="5445224"/>
            <a:ext cx="997046" cy="0"/>
          </a:xfrm>
          <a:prstGeom prst="straightConnector1">
            <a:avLst/>
          </a:prstGeom>
          <a:ln w="889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395536" y="3676382"/>
            <a:ext cx="65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ALFA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96526" y="4252446"/>
            <a:ext cx="672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BETA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96526" y="4756502"/>
            <a:ext cx="76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GAMA</a:t>
            </a:r>
            <a:endParaRPr lang="cs-CZ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46937" y="5261334"/>
            <a:ext cx="12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NEUTRONY</a:t>
            </a:r>
            <a:endParaRPr lang="cs-CZ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55856" y="453939"/>
            <a:ext cx="8997063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ZÁŘENÍ ALFA – PROUD ČÁSTIC IZOTOPU HELIA, MÁLO PRONIKAVÉ, ALE NEBEZPEČNÉ, PŮSOBÍ UVNITŘ ORGANIZMU.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ZÁŘENÍ BETA – PROUD ELEKTRONŮ NEBO POZITRONŮ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ZÁŘENÍ GAMA – ELEKTROMAGNETICKÉ ZÁŘENÍ O KRATŠÍ VLNOVÉ DÉLCE NEŽ JE RENTGENOVÉ ZÁŘENÍ. NAZÝVÁ SE TAKÉ TVRDÉ ZÁŘENÍ.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ZÁŘENÍ NEUTRONOVÉ – NEJTVRDŠÍ, VZNIKÁ PŘI JADERNÝCH REAKCÍCH. PŘED NÍM OCHRÁNÍ BUĎ SILNÁ VRSTVA VODY ČI BETONU.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483768" y="5949280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PAPÍR          HLINÍK        OLOVO           BETON   </a:t>
            </a:r>
            <a:endParaRPr lang="cs-CZ" sz="2000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4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683568" y="4721506"/>
            <a:ext cx="7610431" cy="12442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035572" y="107340"/>
            <a:ext cx="19279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JADERNÁ REAKCE</a:t>
            </a:r>
            <a:endParaRPr lang="cs-CZ" b="1" dirty="0"/>
          </a:p>
        </p:txBody>
      </p:sp>
      <p:sp>
        <p:nvSpPr>
          <p:cNvPr id="5" name="TextovéPole 5"/>
          <p:cNvSpPr txBox="1"/>
          <p:nvPr/>
        </p:nvSpPr>
        <p:spPr>
          <a:xfrm>
            <a:off x="528342" y="692695"/>
            <a:ext cx="7920881" cy="3816429"/>
          </a:xfrm>
          <a:prstGeom prst="rect">
            <a:avLst/>
          </a:prstGeom>
          <a:gradFill>
            <a:gsLst>
              <a:gs pos="0">
                <a:srgbClr val="FFE4C3"/>
              </a:gs>
              <a:gs pos="100000">
                <a:srgbClr val="FFBD56"/>
              </a:gs>
            </a:gsLst>
            <a:lin ang="5400000"/>
          </a:gradFill>
          <a:ln w="10003">
            <a:solidFill>
              <a:srgbClr val="F0A22E"/>
            </a:solidFill>
            <a:prstDash val="solid"/>
          </a:ln>
          <a:effectLst>
            <a:outerShdw dist="50804" dir="5400000" algn="tl">
              <a:srgbClr val="4E3B30">
                <a:alpha val="60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V jádře atomu, pokud obsahuje vedle protonů i neutrony, působí velké </a:t>
            </a:r>
            <a:r>
              <a:rPr lang="cs-CZ" sz="2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energetické síly.</a:t>
            </a:r>
            <a:endParaRPr lang="cs-CZ" sz="22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Uvolnění této energie probíhá při radioaktivní přeměně jádra či při jaderných reakcí</a:t>
            </a:r>
            <a:r>
              <a:rPr lang="cs-CZ" sz="2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Jaderné reakce se zapisují rovnicemi.</a:t>
            </a:r>
            <a:r>
              <a:rPr lang="cs-CZ" sz="2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 těchto rovnicích se součet protonových čísel a nukleových čísel na straně jedné musí rovnat součtu protonových a nukleových čísel na straně druhé.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POZNÁMKA : s pomocí těchto reakcí by se dalo vyrábět například zlato či jiné prvky. Výroba by však byla velmi drahá a tudíž neekonomická.</a:t>
            </a:r>
            <a:endParaRPr lang="cs-CZ" sz="22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329286" y="5020469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   2</a:t>
            </a:r>
          </a:p>
          <a:p>
            <a:r>
              <a:rPr lang="cs-CZ" dirty="0"/>
              <a:t> </a:t>
            </a:r>
            <a:r>
              <a:rPr lang="cs-CZ" dirty="0" smtClean="0"/>
              <a:t>   1 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846330" y="4881970"/>
            <a:ext cx="6303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H</a:t>
            </a:r>
            <a:endParaRPr lang="cs-CZ" sz="5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38414" y="4881970"/>
            <a:ext cx="5902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2</a:t>
            </a:r>
            <a:endParaRPr lang="cs-CZ" sz="5400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483768" y="5336636"/>
            <a:ext cx="1656184" cy="1399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488783" y="5027465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</a:t>
            </a:r>
          </a:p>
          <a:p>
            <a:r>
              <a:rPr lang="cs-CZ" dirty="0"/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763057" y="4874970"/>
            <a:ext cx="3211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He </a:t>
            </a:r>
            <a:r>
              <a:rPr lang="cs-CZ" sz="4000" dirty="0" smtClean="0"/>
              <a:t>+ energie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874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971600" y="15377"/>
            <a:ext cx="3352800" cy="288925"/>
          </a:xfrm>
        </p:spPr>
        <p:txBody>
          <a:bodyPr/>
          <a:lstStyle/>
          <a:p>
            <a:r>
              <a:rPr lang="cs-CZ" dirty="0" smtClean="0"/>
              <a:t>VY_32_INOVACE_18 - JADRNÁ ENERGIE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51209" y="13357"/>
            <a:ext cx="308571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UVOLNĚNÍ JADERNÉ ENERGIE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685" y="476672"/>
            <a:ext cx="9036496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Uvolnění jaderné energie </a:t>
            </a:r>
            <a:r>
              <a:rPr lang="cs-CZ" sz="22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probíhá bud:</a:t>
            </a:r>
          </a:p>
          <a:p>
            <a:pPr marL="285750" lvl="0" indent="-28575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A) </a:t>
            </a:r>
            <a:r>
              <a:rPr lang="cs-CZ" sz="2200" b="1" u="sng" dirty="0">
                <a:solidFill>
                  <a:srgbClr val="000000"/>
                </a:solidFill>
                <a:latin typeface="Arial" pitchFamily="34"/>
                <a:cs typeface="Arial" pitchFamily="34"/>
              </a:rPr>
              <a:t>štěpením jader</a:t>
            </a:r>
            <a:r>
              <a:rPr lang="cs-CZ" sz="22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kdy do jádra pronikne neutron, který způsobí rozpad jádra na dvě části (viz obrázek</a:t>
            </a: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). Současně se uvolňují další neutrony a záření. Tyto </a:t>
            </a:r>
            <a:r>
              <a:rPr lang="cs-CZ" sz="22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n</a:t>
            </a: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eutrony mohou způsobit další rozpad jader. Dochází k řetězové reakci, při níž se uvolňuje velké množství energie. </a:t>
            </a:r>
            <a:endParaRPr lang="cs-CZ" sz="2200" b="1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285750" lvl="0" indent="-28575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B) </a:t>
            </a:r>
            <a:r>
              <a:rPr lang="cs-CZ" sz="2200" b="1" u="sng" dirty="0">
                <a:solidFill>
                  <a:srgbClr val="000000"/>
                </a:solidFill>
                <a:latin typeface="Arial" pitchFamily="34"/>
                <a:cs typeface="Arial" pitchFamily="34"/>
              </a:rPr>
              <a:t>jadernou syntézou</a:t>
            </a:r>
            <a:r>
              <a:rPr lang="cs-CZ" sz="22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kdy dochází ke sloučení dvou jader lehkých prvků – tzv. termonukleární reakcí, jakou známe na Slunci</a:t>
            </a: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. Aby proběhla tato reakce, musí jádra získat velkou energii (zahřátím na 10</a:t>
            </a:r>
            <a:r>
              <a:rPr lang="cs-CZ" sz="2200" b="1" baseline="3000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6</a:t>
            </a: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 až 10</a:t>
            </a:r>
            <a:r>
              <a:rPr lang="cs-CZ" sz="2200" b="1" baseline="3000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9 </a:t>
            </a: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C</a:t>
            </a:r>
            <a:r>
              <a:rPr lang="cs-CZ" sz="2200" b="1" baseline="3000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0</a:t>
            </a:r>
            <a:r>
              <a:rPr lang="cs-CZ" sz="2200" b="1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. Při této reakci nevzniká radioaktivní záření.</a:t>
            </a:r>
            <a:endParaRPr lang="cs-CZ" sz="2200" b="1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285750" lvl="0" indent="-28575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C) </a:t>
            </a:r>
            <a:r>
              <a:rPr lang="cs-CZ" sz="2200" b="1" u="sng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anihil</a:t>
            </a:r>
            <a:r>
              <a:rPr lang="cs-CZ" sz="22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ací – </a:t>
            </a:r>
            <a:r>
              <a:rPr lang="cs-CZ" sz="2200" b="1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tj</a:t>
            </a:r>
            <a:r>
              <a:rPr lang="cs-CZ" sz="22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100 % přeměna  energie obsažené v látce. </a:t>
            </a:r>
          </a:p>
        </p:txBody>
      </p:sp>
      <p:pic>
        <p:nvPicPr>
          <p:cNvPr id="7" name="Obrázek 4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669263" y="4685001"/>
            <a:ext cx="5544354" cy="2173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25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388584"/>
              </p:ext>
            </p:extLst>
          </p:nvPr>
        </p:nvGraphicFramePr>
        <p:xfrm>
          <a:off x="971600" y="476672"/>
          <a:ext cx="7812087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Snímek" r:id="rId3" imgW="4003642" imgH="3002141" progId="PowerPoint.Slide.12">
                  <p:embed/>
                </p:oleObj>
              </mc:Choice>
              <mc:Fallback>
                <p:oleObj name="Snímek" r:id="rId3" imgW="4003642" imgH="3002141" progId="PowerPoint.Slide.12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76672"/>
                        <a:ext cx="7812087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90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222375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458200" cy="914400"/>
          </a:xfrm>
        </p:spPr>
        <p:txBody>
          <a:bodyPr anchor="t">
            <a:norm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Obrázky na snímku č. 3 v této prezentaci byly použity z klipartu Microsoft PowerPoint2010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VY_32_INOVACE_18 - JADRNÁ ENERGIE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0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263</TotalTime>
  <Words>546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Cesta</vt:lpstr>
      <vt:lpstr>Microsoft PowerPoint Slide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Klíma</dc:creator>
  <cp:lastModifiedBy>Klíma</cp:lastModifiedBy>
  <cp:revision>16</cp:revision>
  <dcterms:created xsi:type="dcterms:W3CDTF">2013-08-17T13:17:47Z</dcterms:created>
  <dcterms:modified xsi:type="dcterms:W3CDTF">2013-08-26T11:29:46Z</dcterms:modified>
</cp:coreProperties>
</file>